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4" y="12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29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6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1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67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69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2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35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9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95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36CB0-09B3-4B91-BB01-0964FA81825C}" type="datetimeFigureOut">
              <a:rPr kumimoji="1" lang="ja-JP" altLang="en-US" smtClean="0"/>
              <a:t>2017/2/1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A540-3A03-46CB-A59E-AAAA993689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98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3421" y="-1828973"/>
            <a:ext cx="6525345" cy="1018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59794" y="646892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- </a:t>
            </a:r>
            <a:r>
              <a:rPr kumimoji="1" lang="en-US" altLang="ja-JP" sz="1600" dirty="0" smtClean="0">
                <a:latin typeface="+mj-ea"/>
                <a:ea typeface="+mj-ea"/>
              </a:rPr>
              <a:t>57 </a:t>
            </a:r>
            <a:r>
              <a:rPr kumimoji="1" lang="en-US" altLang="ja-JP" sz="1600" dirty="0" smtClean="0">
                <a:latin typeface="+mj-ea"/>
                <a:ea typeface="+mj-ea"/>
              </a:rPr>
              <a:t>-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196710" y="810521"/>
            <a:ext cx="4320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14600" y="70300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1-2-14</a:t>
            </a:r>
            <a:endParaRPr kumimoji="1" lang="ja-JP" altLang="en-US" sz="1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04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11701"/>
            <a:ext cx="8420100" cy="792088"/>
          </a:xfrm>
        </p:spPr>
        <p:txBody>
          <a:bodyPr/>
          <a:lstStyle/>
          <a:p>
            <a:r>
              <a:rPr kumimoji="1" lang="ja-JP" altLang="en-US" dirty="0" smtClean="0"/>
              <a:t>来訪される方へ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4472" y="818986"/>
            <a:ext cx="9517057" cy="1097847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</a:rPr>
              <a:t>当農場（工場）は、宇治茶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GAP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を実践しており、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r>
              <a:rPr lang="ja-JP" altLang="en-US" sz="2000" dirty="0" smtClean="0">
                <a:solidFill>
                  <a:schemeClr val="tx1"/>
                </a:solidFill>
              </a:rPr>
              <a:t>農場</a:t>
            </a:r>
            <a:r>
              <a:rPr lang="ja-JP" altLang="en-US" sz="2000" dirty="0">
                <a:solidFill>
                  <a:schemeClr val="tx1"/>
                </a:solidFill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</a:rPr>
              <a:t>工場</a:t>
            </a:r>
            <a:r>
              <a:rPr lang="ja-JP" altLang="en-US" sz="2000" dirty="0">
                <a:solidFill>
                  <a:schemeClr val="tx1"/>
                </a:solidFill>
              </a:rPr>
              <a:t>）</a:t>
            </a:r>
            <a:r>
              <a:rPr lang="ja-JP" altLang="en-US" sz="2000" dirty="0" smtClean="0">
                <a:solidFill>
                  <a:schemeClr val="tx1"/>
                </a:solidFill>
              </a:rPr>
              <a:t>の衛生</a:t>
            </a:r>
            <a:r>
              <a:rPr lang="ja-JP" altLang="en-US" sz="2400" dirty="0" smtClean="0">
                <a:solidFill>
                  <a:schemeClr val="tx1"/>
                </a:solidFill>
              </a:rPr>
              <a:t>管理</a:t>
            </a:r>
            <a:r>
              <a:rPr lang="ja-JP" altLang="en-US" sz="2000" dirty="0" smtClean="0">
                <a:solidFill>
                  <a:schemeClr val="tx1"/>
                </a:solidFill>
              </a:rPr>
              <a:t>に努めています。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恐縮です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が</a:t>
            </a:r>
            <a:r>
              <a:rPr kumimoji="1" lang="ja-JP" altLang="en-US" sz="2000" dirty="0">
                <a:solidFill>
                  <a:schemeClr val="tx1"/>
                </a:solidFill>
              </a:rPr>
              <a:t>、以下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の</a:t>
            </a:r>
            <a:r>
              <a:rPr kumimoji="1" lang="ja-JP" altLang="en-US" sz="2000" dirty="0">
                <a:solidFill>
                  <a:schemeClr val="tx1"/>
                </a:solidFill>
              </a:rPr>
              <a:t>点</a:t>
            </a:r>
            <a:r>
              <a:rPr kumimoji="1" lang="ja-JP" altLang="en-US" sz="2000" dirty="0" smtClean="0">
                <a:solidFill>
                  <a:schemeClr val="tx1"/>
                </a:solidFill>
              </a:rPr>
              <a:t>を守って下さい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9457" y="2060848"/>
            <a:ext cx="8905002" cy="39703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①　</a:t>
            </a:r>
            <a:r>
              <a:rPr kumimoji="1" lang="ja-JP" altLang="en-US" sz="2800" dirty="0" err="1" smtClean="0"/>
              <a:t>ほ</a:t>
            </a:r>
            <a:r>
              <a:rPr kumimoji="1" lang="ja-JP" altLang="en-US" sz="2800" dirty="0" smtClean="0"/>
              <a:t>場に入る前に靴の泥を充分落として下さい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②　工場に入る際には、入口付近にあるスリッパに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　履き替えて下さい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③　</a:t>
            </a:r>
            <a:r>
              <a:rPr kumimoji="1" lang="ja-JP" altLang="en-US" sz="2800" dirty="0" err="1" smtClean="0"/>
              <a:t>ほ</a:t>
            </a:r>
            <a:r>
              <a:rPr kumimoji="1" lang="ja-JP" altLang="en-US" sz="2800" dirty="0" smtClean="0"/>
              <a:t>場や工場に立ち入る際には、関係者にお断り下さい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④　立ち入り禁止区内、危険表示のある区域には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 入らないで下さい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⑤　出荷用の茶葉や資材には触れないで下さい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⑥　トイレの使用後には、石けんで手を洗って下さい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⑦　</a:t>
            </a:r>
            <a:r>
              <a:rPr kumimoji="1" lang="ja-JP" altLang="en-US" sz="2800" dirty="0" err="1" smtClean="0"/>
              <a:t>ほ</a:t>
            </a:r>
            <a:r>
              <a:rPr kumimoji="1" lang="ja-JP" altLang="en-US" sz="2800" dirty="0" smtClean="0"/>
              <a:t>場や工場内での喫煙や飲食</a:t>
            </a:r>
            <a:r>
              <a:rPr lang="ja-JP" altLang="en-US" sz="2800" dirty="0" smtClean="0"/>
              <a:t>はご遠慮下さい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29216" y="6273226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/>
              <a:t>農場（工場）主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69020" y="1479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作成例④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33792" y="47667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+mn-ea"/>
              </a:rPr>
              <a:t>対応番号</a:t>
            </a:r>
            <a:r>
              <a:rPr kumimoji="1" lang="en-US" altLang="ja-JP" sz="1600" dirty="0" smtClean="0">
                <a:latin typeface="+mn-ea"/>
              </a:rPr>
              <a:t>1-5-11</a:t>
            </a:r>
            <a:endParaRPr kumimoji="1" lang="ja-JP" altLang="en-US" sz="1600" dirty="0"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9794" y="646892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- </a:t>
            </a:r>
            <a:r>
              <a:rPr lang="en-US" altLang="ja-JP" sz="1600" dirty="0" smtClean="0">
                <a:latin typeface="+mj-ea"/>
                <a:ea typeface="+mj-ea"/>
              </a:rPr>
              <a:t>59</a:t>
            </a:r>
            <a:r>
              <a:rPr kumimoji="1" lang="en-US" altLang="ja-JP" sz="1600" dirty="0" smtClean="0">
                <a:latin typeface="+mj-ea"/>
                <a:ea typeface="+mj-ea"/>
              </a:rPr>
              <a:t> </a:t>
            </a:r>
            <a:r>
              <a:rPr kumimoji="1" lang="en-US" altLang="ja-JP" sz="1600" dirty="0" smtClean="0">
                <a:latin typeface="+mj-ea"/>
                <a:ea typeface="+mj-ea"/>
              </a:rPr>
              <a:t>-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726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正方形/長方形 69"/>
          <p:cNvSpPr/>
          <p:nvPr/>
        </p:nvSpPr>
        <p:spPr>
          <a:xfrm>
            <a:off x="1833298" y="2349501"/>
            <a:ext cx="2261527" cy="1655763"/>
          </a:xfrm>
          <a:prstGeom prst="rect">
            <a:avLst/>
          </a:prstGeom>
          <a:solidFill>
            <a:srgbClr val="CC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5109501" y="4149725"/>
            <a:ext cx="804863" cy="2857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>
                <a:solidFill>
                  <a:sysClr val="windowText" lastClr="000000"/>
                </a:solidFill>
              </a:rPr>
              <a:t>コンテナ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5109501" y="5516563"/>
            <a:ext cx="804863" cy="2857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>
                <a:solidFill>
                  <a:sysClr val="windowText" lastClr="000000"/>
                </a:solidFill>
              </a:rPr>
              <a:t>コンテナ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172214" y="4149725"/>
            <a:ext cx="804863" cy="2857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>
                <a:solidFill>
                  <a:sysClr val="windowText" lastClr="000000"/>
                </a:solidFill>
              </a:rPr>
              <a:t>コンテナ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8306594" y="5300663"/>
            <a:ext cx="1248569" cy="501650"/>
          </a:xfrm>
          <a:prstGeom prst="roundRect">
            <a:avLst/>
          </a:prstGeom>
          <a:solidFill>
            <a:srgbClr val="FB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2000" b="1" dirty="0" smtClean="0">
                <a:solidFill>
                  <a:sysClr val="windowText" lastClr="000000"/>
                </a:solidFill>
              </a:rPr>
              <a:t>ボイラー</a:t>
            </a:r>
            <a:endParaRPr lang="ja-JP" altLang="en-US" sz="20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 flipH="1" flipV="1">
            <a:off x="7563512" y="5589588"/>
            <a:ext cx="8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995313" y="5157788"/>
            <a:ext cx="163896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363796" y="1052513"/>
            <a:ext cx="83478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 flipH="1" flipV="1">
            <a:off x="6267583" y="5229226"/>
            <a:ext cx="15843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6201569" y="4941889"/>
            <a:ext cx="1403350" cy="4286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1500" b="1">
                <a:solidFill>
                  <a:srgbClr val="000000"/>
                </a:solidFill>
              </a:rPr>
              <a:t>給葉機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7371028" y="4365625"/>
            <a:ext cx="1248569" cy="501650"/>
          </a:xfrm>
          <a:prstGeom prst="roundRect">
            <a:avLst/>
          </a:prstGeom>
          <a:solidFill>
            <a:srgbClr val="FB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500" b="1" dirty="0" smtClean="0">
                <a:solidFill>
                  <a:sysClr val="windowText" lastClr="000000"/>
                </a:solidFill>
              </a:rPr>
              <a:t>蒸　　機</a:t>
            </a:r>
            <a:endParaRPr lang="ja-JP" altLang="en-US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9087379" y="1989138"/>
            <a:ext cx="467783" cy="2087562"/>
          </a:xfrm>
          <a:prstGeom prst="roundRect">
            <a:avLst/>
          </a:prstGeom>
          <a:solidFill>
            <a:srgbClr val="FBA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ja-JP" sz="15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500" b="1" dirty="0" smtClean="0">
                <a:solidFill>
                  <a:sysClr val="windowText" lastClr="000000"/>
                </a:solidFill>
              </a:rPr>
              <a:t>火</a:t>
            </a:r>
            <a:endParaRPr lang="en-US" altLang="ja-JP" sz="15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endParaRPr lang="en-US" altLang="ja-JP" sz="15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500" b="1" dirty="0" smtClean="0">
                <a:solidFill>
                  <a:sysClr val="windowText" lastClr="000000"/>
                </a:solidFill>
              </a:rPr>
              <a:t>炉</a:t>
            </a:r>
            <a:endParaRPr lang="ja-JP" altLang="en-US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8306594" y="2997200"/>
            <a:ext cx="624285" cy="1295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葉</a:t>
            </a:r>
            <a:endParaRPr lang="en-US" altLang="ja-JP" sz="18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打</a:t>
            </a:r>
            <a:endParaRPr lang="en-US" altLang="ja-JP" sz="18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ち</a:t>
            </a:r>
            <a:endParaRPr lang="en-US" altLang="ja-JP" sz="18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機</a:t>
            </a:r>
            <a:endParaRPr lang="ja-JP" alt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8229204" y="1557339"/>
            <a:ext cx="701675" cy="13668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粗</a:t>
            </a:r>
            <a:endParaRPr lang="en-US" altLang="ja-JP" sz="18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揉</a:t>
            </a:r>
            <a:endParaRPr lang="en-US" altLang="ja-JP" sz="18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機</a:t>
            </a:r>
            <a:endParaRPr lang="ja-JP" alt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669353" y="1341438"/>
            <a:ext cx="1325960" cy="100806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揉捻機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5186892" y="1268413"/>
            <a:ext cx="1325960" cy="5762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中揉機</a:t>
            </a:r>
            <a:endParaRPr lang="ja-JP" alt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768865" y="1268413"/>
            <a:ext cx="2261527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精揉機</a:t>
            </a:r>
            <a:endParaRPr lang="ja-JP" alt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4172214" y="5516563"/>
            <a:ext cx="804863" cy="2857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>
                <a:solidFill>
                  <a:sysClr val="windowText" lastClr="000000"/>
                </a:solidFill>
              </a:rPr>
              <a:t>コンテナ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4251325" y="3141663"/>
            <a:ext cx="1403350" cy="7921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ja-JP" sz="1800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乾燥機</a:t>
            </a:r>
            <a:endParaRPr lang="ja-JP" alt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236648" y="2420938"/>
            <a:ext cx="701675" cy="10795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800" b="1" dirty="0" smtClean="0">
                <a:solidFill>
                  <a:sysClr val="windowText" lastClr="000000"/>
                </a:solidFill>
              </a:rPr>
              <a:t>梱包機</a:t>
            </a:r>
            <a:endParaRPr lang="ja-JP" altLang="en-US" sz="1800" b="1" dirty="0">
              <a:solidFill>
                <a:sysClr val="windowText" lastClr="000000"/>
              </a:solidFill>
            </a:endParaRPr>
          </a:p>
        </p:txBody>
      </p:sp>
      <p:sp>
        <p:nvSpPr>
          <p:cNvPr id="71702" name="テキスト ボックス 30"/>
          <p:cNvSpPr txBox="1">
            <a:spLocks noChangeArrowheads="1"/>
          </p:cNvSpPr>
          <p:nvPr/>
        </p:nvSpPr>
        <p:spPr bwMode="auto">
          <a:xfrm>
            <a:off x="3783542" y="4797426"/>
            <a:ext cx="179374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900" b="1"/>
              <a:t>（生葉管理室）</a:t>
            </a:r>
            <a:endParaRPr lang="en-US" altLang="ja-JP" sz="1900" b="1"/>
          </a:p>
        </p:txBody>
      </p:sp>
      <p:cxnSp>
        <p:nvCxnSpPr>
          <p:cNvPr id="33" name="直線コネクタ 32"/>
          <p:cNvCxnSpPr/>
          <p:nvPr/>
        </p:nvCxnSpPr>
        <p:spPr>
          <a:xfrm>
            <a:off x="1363796" y="2349500"/>
            <a:ext cx="280841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>
            <a:off x="3271243" y="3173083"/>
            <a:ext cx="1655763" cy="859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05" name="テキスト ボックス 36"/>
          <p:cNvSpPr txBox="1">
            <a:spLocks noChangeArrowheads="1"/>
          </p:cNvSpPr>
          <p:nvPr/>
        </p:nvSpPr>
        <p:spPr bwMode="auto">
          <a:xfrm>
            <a:off x="1754188" y="2708276"/>
            <a:ext cx="132596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900" b="1"/>
              <a:t>（出荷場）</a:t>
            </a:r>
            <a:endParaRPr lang="en-US" altLang="ja-JP" sz="1900" b="1"/>
          </a:p>
        </p:txBody>
      </p:sp>
      <p:cxnSp>
        <p:nvCxnSpPr>
          <p:cNvPr id="38" name="直線コネクタ 37"/>
          <p:cNvCxnSpPr/>
          <p:nvPr/>
        </p:nvCxnSpPr>
        <p:spPr>
          <a:xfrm>
            <a:off x="1286405" y="4005263"/>
            <a:ext cx="569423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286405" y="6021388"/>
            <a:ext cx="83478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 flipH="1" flipV="1">
            <a:off x="674423" y="4401344"/>
            <a:ext cx="122396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 flipH="1" flipV="1">
            <a:off x="7149835" y="3536951"/>
            <a:ext cx="49688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 flipH="1" flipV="1">
            <a:off x="679583" y="1736726"/>
            <a:ext cx="1368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5811177" y="3429000"/>
            <a:ext cx="1092067" cy="50165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</a:rPr>
              <a:t>ロッカー</a:t>
            </a:r>
            <a:endParaRPr lang="en-US" altLang="ja-JP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</a:rPr>
              <a:t>（工具）</a:t>
            </a:r>
            <a:endParaRPr lang="ja-JP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3236648" y="4149725"/>
            <a:ext cx="804863" cy="2857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>
                <a:solidFill>
                  <a:sysClr val="windowText" lastClr="000000"/>
                </a:solidFill>
              </a:rPr>
              <a:t>コンテナ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3236648" y="5516563"/>
            <a:ext cx="804863" cy="28575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>
                <a:solidFill>
                  <a:sysClr val="windowText" lastClr="000000"/>
                </a:solidFill>
              </a:rPr>
              <a:t>コンテナ</a:t>
            </a:r>
          </a:p>
        </p:txBody>
      </p:sp>
      <p:sp>
        <p:nvSpPr>
          <p:cNvPr id="71714" name="テキスト ボックス 35"/>
          <p:cNvSpPr txBox="1">
            <a:spLocks noChangeArrowheads="1"/>
          </p:cNvSpPr>
          <p:nvPr/>
        </p:nvSpPr>
        <p:spPr bwMode="auto">
          <a:xfrm>
            <a:off x="1085790" y="5084764"/>
            <a:ext cx="40011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/>
              <a:t>シャッター</a:t>
            </a:r>
          </a:p>
        </p:txBody>
      </p:sp>
      <p:sp>
        <p:nvSpPr>
          <p:cNvPr id="71715" name="テキスト ボックス 42"/>
          <p:cNvSpPr txBox="1">
            <a:spLocks noChangeArrowheads="1"/>
          </p:cNvSpPr>
          <p:nvPr/>
        </p:nvSpPr>
        <p:spPr bwMode="auto">
          <a:xfrm>
            <a:off x="1163181" y="2492376"/>
            <a:ext cx="40011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/>
              <a:t>シャッター</a:t>
            </a:r>
          </a:p>
        </p:txBody>
      </p:sp>
      <p:sp>
        <p:nvSpPr>
          <p:cNvPr id="45" name="角丸四角形 44"/>
          <p:cNvSpPr/>
          <p:nvPr/>
        </p:nvSpPr>
        <p:spPr>
          <a:xfrm>
            <a:off x="2301081" y="3573464"/>
            <a:ext cx="467783" cy="35718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500" b="1" dirty="0" smtClean="0">
                <a:solidFill>
                  <a:sysClr val="windowText" lastClr="000000"/>
                </a:solidFill>
              </a:rPr>
              <a:t>机</a:t>
            </a:r>
            <a:endParaRPr lang="ja-JP" altLang="en-US" sz="15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47" name="直線コネクタ 46"/>
          <p:cNvCxnSpPr/>
          <p:nvPr/>
        </p:nvCxnSpPr>
        <p:spPr>
          <a:xfrm flipV="1">
            <a:off x="1369900" y="1470899"/>
            <a:ext cx="1126829" cy="33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2496729" y="1074817"/>
            <a:ext cx="6105" cy="792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9" name="テキスト ボックス 52"/>
          <p:cNvSpPr txBox="1">
            <a:spLocks noChangeArrowheads="1"/>
          </p:cNvSpPr>
          <p:nvPr/>
        </p:nvSpPr>
        <p:spPr bwMode="auto">
          <a:xfrm>
            <a:off x="1723443" y="1115193"/>
            <a:ext cx="7648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b="1" dirty="0"/>
              <a:t>トイレ</a:t>
            </a:r>
          </a:p>
        </p:txBody>
      </p:sp>
      <p:cxnSp>
        <p:nvCxnSpPr>
          <p:cNvPr id="61" name="直線コネクタ 60"/>
          <p:cNvCxnSpPr/>
          <p:nvPr/>
        </p:nvCxnSpPr>
        <p:spPr>
          <a:xfrm>
            <a:off x="1754187" y="1860188"/>
            <a:ext cx="742090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2" name="テキスト ボックス 63"/>
          <p:cNvSpPr txBox="1">
            <a:spLocks noChangeArrowheads="1"/>
          </p:cNvSpPr>
          <p:nvPr/>
        </p:nvSpPr>
        <p:spPr bwMode="auto">
          <a:xfrm>
            <a:off x="1777603" y="1554412"/>
            <a:ext cx="7220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b="1" dirty="0" smtClean="0"/>
              <a:t>手洗い</a:t>
            </a:r>
            <a:endParaRPr lang="ja-JP" altLang="en-US" sz="1200" b="1" dirty="0"/>
          </a:p>
        </p:txBody>
      </p:sp>
      <p:sp>
        <p:nvSpPr>
          <p:cNvPr id="68" name="横巻き 67"/>
          <p:cNvSpPr/>
          <p:nvPr/>
        </p:nvSpPr>
        <p:spPr>
          <a:xfrm>
            <a:off x="194337" y="1"/>
            <a:ext cx="3823096" cy="79216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</a:rPr>
              <a:t>我が家の製茶工場（例）</a:t>
            </a:r>
          </a:p>
        </p:txBody>
      </p:sp>
      <p:pic>
        <p:nvPicPr>
          <p:cNvPr id="71724" name="Picture 6" descr="http://illpop.com/img_illust/car/struck_a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38" y="5229225"/>
            <a:ext cx="89601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5" name="Picture 8" descr="http://illpop.com/img_illust/car/truck_a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338" y="2852738"/>
            <a:ext cx="104047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直線コネクタ 51"/>
          <p:cNvCxnSpPr/>
          <p:nvPr/>
        </p:nvCxnSpPr>
        <p:spPr>
          <a:xfrm rot="10800000" flipV="1">
            <a:off x="3002756" y="981075"/>
            <a:ext cx="1638962" cy="793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7" name="テキスト ボックス 57"/>
          <p:cNvSpPr txBox="1">
            <a:spLocks noChangeArrowheads="1"/>
          </p:cNvSpPr>
          <p:nvPr/>
        </p:nvSpPr>
        <p:spPr bwMode="auto">
          <a:xfrm>
            <a:off x="3549651" y="692151"/>
            <a:ext cx="38867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b="1"/>
              <a:t>窓</a:t>
            </a:r>
          </a:p>
        </p:txBody>
      </p:sp>
      <p:cxnSp>
        <p:nvCxnSpPr>
          <p:cNvPr id="60" name="直線コネクタ 59"/>
          <p:cNvCxnSpPr/>
          <p:nvPr/>
        </p:nvCxnSpPr>
        <p:spPr>
          <a:xfrm rot="10800000" flipV="1">
            <a:off x="5109501" y="981075"/>
            <a:ext cx="1637242" cy="793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9" name="テキスト ボックス 61"/>
          <p:cNvSpPr txBox="1">
            <a:spLocks noChangeArrowheads="1"/>
          </p:cNvSpPr>
          <p:nvPr/>
        </p:nvSpPr>
        <p:spPr bwMode="auto">
          <a:xfrm>
            <a:off x="5654676" y="692151"/>
            <a:ext cx="39039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b="1"/>
              <a:t>窓</a:t>
            </a:r>
          </a:p>
        </p:txBody>
      </p:sp>
      <p:cxnSp>
        <p:nvCxnSpPr>
          <p:cNvPr id="63" name="直線コネクタ 62"/>
          <p:cNvCxnSpPr/>
          <p:nvPr/>
        </p:nvCxnSpPr>
        <p:spPr>
          <a:xfrm rot="10800000" flipV="1">
            <a:off x="2067189" y="6092826"/>
            <a:ext cx="1637242" cy="95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1" name="テキスト ボックス 64"/>
          <p:cNvSpPr txBox="1">
            <a:spLocks noChangeArrowheads="1"/>
          </p:cNvSpPr>
          <p:nvPr/>
        </p:nvSpPr>
        <p:spPr bwMode="auto">
          <a:xfrm>
            <a:off x="2612364" y="6092826"/>
            <a:ext cx="39039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b="1"/>
              <a:t>窓</a:t>
            </a:r>
          </a:p>
        </p:txBody>
      </p:sp>
      <p:sp>
        <p:nvSpPr>
          <p:cNvPr id="71732" name="テキスト ボックス 65"/>
          <p:cNvSpPr txBox="1">
            <a:spLocks noChangeArrowheads="1"/>
          </p:cNvSpPr>
          <p:nvPr/>
        </p:nvSpPr>
        <p:spPr bwMode="auto">
          <a:xfrm>
            <a:off x="5499894" y="6092826"/>
            <a:ext cx="38867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b="1"/>
              <a:t>窓</a:t>
            </a:r>
          </a:p>
        </p:txBody>
      </p:sp>
      <p:cxnSp>
        <p:nvCxnSpPr>
          <p:cNvPr id="67" name="直線コネクタ 66"/>
          <p:cNvCxnSpPr/>
          <p:nvPr/>
        </p:nvCxnSpPr>
        <p:spPr>
          <a:xfrm rot="10800000" flipV="1">
            <a:off x="4796500" y="6092826"/>
            <a:ext cx="1638961" cy="952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角丸四角形 73"/>
          <p:cNvSpPr/>
          <p:nvPr/>
        </p:nvSpPr>
        <p:spPr>
          <a:xfrm>
            <a:off x="6591962" y="5661025"/>
            <a:ext cx="311282" cy="215900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ja-JP" alt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 rot="5400000" flipH="1" flipV="1">
            <a:off x="8061854" y="728663"/>
            <a:ext cx="647700" cy="0"/>
          </a:xfrm>
          <a:prstGeom prst="line">
            <a:avLst/>
          </a:prstGeom>
          <a:ln w="22225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rot="5400000" flipH="1" flipV="1">
            <a:off x="8218356" y="728663"/>
            <a:ext cx="647700" cy="0"/>
          </a:xfrm>
          <a:prstGeom prst="line">
            <a:avLst/>
          </a:prstGeom>
          <a:ln w="22225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7" name="テキスト ボックス 77"/>
          <p:cNvSpPr txBox="1">
            <a:spLocks noChangeArrowheads="1"/>
          </p:cNvSpPr>
          <p:nvPr/>
        </p:nvSpPr>
        <p:spPr bwMode="auto">
          <a:xfrm>
            <a:off x="8575484" y="333375"/>
            <a:ext cx="40011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/>
              <a:t>排水</a:t>
            </a:r>
          </a:p>
        </p:txBody>
      </p:sp>
      <p:cxnSp>
        <p:nvCxnSpPr>
          <p:cNvPr id="80" name="直線コネクタ 79"/>
          <p:cNvCxnSpPr/>
          <p:nvPr/>
        </p:nvCxnSpPr>
        <p:spPr>
          <a:xfrm rot="5400000">
            <a:off x="7149969" y="6165057"/>
            <a:ext cx="287337" cy="0"/>
          </a:xfrm>
          <a:prstGeom prst="line">
            <a:avLst/>
          </a:prstGeom>
          <a:ln w="222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rot="5400000">
            <a:off x="7304750" y="6165057"/>
            <a:ext cx="287337" cy="0"/>
          </a:xfrm>
          <a:prstGeom prst="line">
            <a:avLst/>
          </a:prstGeom>
          <a:ln w="222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0" name="テキスト ボックス 84"/>
          <p:cNvSpPr txBox="1">
            <a:spLocks noChangeArrowheads="1"/>
          </p:cNvSpPr>
          <p:nvPr/>
        </p:nvSpPr>
        <p:spPr bwMode="auto">
          <a:xfrm>
            <a:off x="7247804" y="6353176"/>
            <a:ext cx="40011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ja-JP" altLang="en-US" sz="1400" b="1"/>
              <a:t>給水</a:t>
            </a:r>
          </a:p>
        </p:txBody>
      </p:sp>
      <p:sp>
        <p:nvSpPr>
          <p:cNvPr id="86" name="円/楕円 85"/>
          <p:cNvSpPr/>
          <p:nvPr/>
        </p:nvSpPr>
        <p:spPr>
          <a:xfrm>
            <a:off x="8619596" y="6165850"/>
            <a:ext cx="779066" cy="6921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重油</a:t>
            </a:r>
          </a:p>
        </p:txBody>
      </p:sp>
      <p:cxnSp>
        <p:nvCxnSpPr>
          <p:cNvPr id="91" name="直線コネクタ 90"/>
          <p:cNvCxnSpPr/>
          <p:nvPr/>
        </p:nvCxnSpPr>
        <p:spPr>
          <a:xfrm rot="5400000" flipH="1" flipV="1">
            <a:off x="816902" y="4468813"/>
            <a:ext cx="7842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3" name="テキスト ボックス 92"/>
          <p:cNvSpPr txBox="1">
            <a:spLocks noChangeArrowheads="1"/>
          </p:cNvSpPr>
          <p:nvPr/>
        </p:nvSpPr>
        <p:spPr bwMode="auto">
          <a:xfrm>
            <a:off x="741231" y="4292601"/>
            <a:ext cx="38867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b="1"/>
              <a:t>窓</a:t>
            </a:r>
          </a:p>
        </p:txBody>
      </p:sp>
      <p:sp>
        <p:nvSpPr>
          <p:cNvPr id="71744" name="テキスト ボックス 94"/>
          <p:cNvSpPr txBox="1">
            <a:spLocks noChangeArrowheads="1"/>
          </p:cNvSpPr>
          <p:nvPr/>
        </p:nvSpPr>
        <p:spPr bwMode="auto">
          <a:xfrm>
            <a:off x="9515608" y="2349500"/>
            <a:ext cx="39039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b="1"/>
              <a:t>窓</a:t>
            </a:r>
          </a:p>
        </p:txBody>
      </p:sp>
      <p:cxnSp>
        <p:nvCxnSpPr>
          <p:cNvPr id="96" name="直線コネクタ 95"/>
          <p:cNvCxnSpPr/>
          <p:nvPr/>
        </p:nvCxnSpPr>
        <p:spPr>
          <a:xfrm rot="5400000" flipH="1" flipV="1">
            <a:off x="8775039" y="2997200"/>
            <a:ext cx="18732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角丸四角形 102"/>
          <p:cNvSpPr/>
          <p:nvPr/>
        </p:nvSpPr>
        <p:spPr>
          <a:xfrm>
            <a:off x="4406106" y="0"/>
            <a:ext cx="2964921" cy="736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茶　　　　　園</a:t>
            </a:r>
          </a:p>
        </p:txBody>
      </p:sp>
      <p:sp>
        <p:nvSpPr>
          <p:cNvPr id="104" name="角丸四角形 103"/>
          <p:cNvSpPr/>
          <p:nvPr/>
        </p:nvSpPr>
        <p:spPr>
          <a:xfrm>
            <a:off x="1984696" y="6367802"/>
            <a:ext cx="4915165" cy="24621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solidFill>
                  <a:schemeClr val="tx1"/>
                </a:solidFill>
              </a:rPr>
              <a:t>水　　　　田</a:t>
            </a:r>
          </a:p>
        </p:txBody>
      </p:sp>
      <p:sp>
        <p:nvSpPr>
          <p:cNvPr id="105" name="角丸四角形 104"/>
          <p:cNvSpPr/>
          <p:nvPr/>
        </p:nvSpPr>
        <p:spPr>
          <a:xfrm>
            <a:off x="2925366" y="3573464"/>
            <a:ext cx="1169458" cy="42862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</a:rPr>
              <a:t>ロッカー</a:t>
            </a:r>
            <a:endParaRPr lang="en-US" altLang="ja-JP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</a:rPr>
              <a:t>（大海、</a:t>
            </a:r>
            <a:r>
              <a:rPr lang="ja-JP" altLang="en-US" b="1" dirty="0" err="1" smtClean="0">
                <a:solidFill>
                  <a:sysClr val="windowText" lastClr="000000"/>
                </a:solidFill>
              </a:rPr>
              <a:t>ひも</a:t>
            </a:r>
            <a:r>
              <a:rPr lang="ja-JP" altLang="en-US" b="1" dirty="0" smtClean="0">
                <a:solidFill>
                  <a:sysClr val="windowText" lastClr="000000"/>
                </a:solidFill>
              </a:rPr>
              <a:t>）</a:t>
            </a:r>
            <a:endParaRPr lang="ja-JP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1363795" y="3573463"/>
            <a:ext cx="390392" cy="360362"/>
          </a:xfrm>
          <a:prstGeom prst="roundRect">
            <a:avLst>
              <a:gd name="adj" fmla="val 50000"/>
            </a:avLst>
          </a:prstGeom>
          <a:solidFill>
            <a:srgbClr val="663300">
              <a:alpha val="4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000" b="1" dirty="0">
                <a:solidFill>
                  <a:schemeClr val="tx1"/>
                </a:solidFill>
              </a:rPr>
              <a:t>ゴミ</a:t>
            </a:r>
          </a:p>
        </p:txBody>
      </p:sp>
      <p:sp>
        <p:nvSpPr>
          <p:cNvPr id="71" name="角丸四角形 70"/>
          <p:cNvSpPr/>
          <p:nvPr/>
        </p:nvSpPr>
        <p:spPr>
          <a:xfrm>
            <a:off x="1363796" y="4508501"/>
            <a:ext cx="313002" cy="576263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400" b="1" dirty="0" smtClean="0">
                <a:solidFill>
                  <a:sysClr val="windowText" lastClr="000000"/>
                </a:solidFill>
              </a:rPr>
              <a:t>靴箱</a:t>
            </a:r>
            <a:endParaRPr lang="en-US" altLang="ja-JP" sz="14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1363795" y="4076701"/>
            <a:ext cx="390392" cy="360363"/>
          </a:xfrm>
          <a:prstGeom prst="roundRect">
            <a:avLst>
              <a:gd name="adj" fmla="val 50000"/>
            </a:avLst>
          </a:prstGeom>
          <a:solidFill>
            <a:srgbClr val="663300">
              <a:alpha val="4666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000" b="1" dirty="0">
                <a:solidFill>
                  <a:schemeClr val="tx1"/>
                </a:solidFill>
              </a:rPr>
              <a:t>ゴミ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1988080" y="4076701"/>
            <a:ext cx="1092068" cy="43021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</a:rPr>
              <a:t>ロッカー</a:t>
            </a:r>
            <a:endParaRPr lang="en-US" altLang="ja-JP" b="1" dirty="0" smtClean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ysClr val="windowText" lastClr="000000"/>
                </a:solidFill>
              </a:rPr>
              <a:t>（掃除用具）</a:t>
            </a:r>
            <a:endParaRPr lang="ja-JP" alt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2571" y="1093493"/>
            <a:ext cx="359023" cy="40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円/楕円 74"/>
          <p:cNvSpPr/>
          <p:nvPr/>
        </p:nvSpPr>
        <p:spPr>
          <a:xfrm>
            <a:off x="7019329" y="6188075"/>
            <a:ext cx="858177" cy="6477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679395" y="397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作成例⑤</a:t>
            </a:r>
            <a:endParaRPr kumimoji="1" lang="ja-JP" altLang="en-US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659794" y="6554372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- </a:t>
            </a:r>
            <a:r>
              <a:rPr lang="en-US" altLang="ja-JP" sz="1600" dirty="0" smtClean="0">
                <a:latin typeface="+mj-ea"/>
                <a:ea typeface="+mj-ea"/>
              </a:rPr>
              <a:t>60</a:t>
            </a:r>
            <a:r>
              <a:rPr kumimoji="1" lang="en-US" altLang="ja-JP" sz="1600" dirty="0" smtClean="0">
                <a:latin typeface="+mj-ea"/>
                <a:ea typeface="+mj-ea"/>
              </a:rPr>
              <a:t> </a:t>
            </a:r>
            <a:r>
              <a:rPr kumimoji="1" lang="en-US" altLang="ja-JP" sz="1600" dirty="0" smtClean="0">
                <a:latin typeface="+mj-ea"/>
                <a:ea typeface="+mj-ea"/>
              </a:rPr>
              <a:t>-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189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904212"/>
              </p:ext>
            </p:extLst>
          </p:nvPr>
        </p:nvGraphicFramePr>
        <p:xfrm>
          <a:off x="729166" y="476672"/>
          <a:ext cx="1984467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3" imgW="5667122" imgH="8019915" progId="AcroExch.Document.7">
                  <p:embed/>
                </p:oleObj>
              </mc:Choice>
              <mc:Fallback>
                <p:oleObj name="Acrobat Document" r:id="rId3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9166" y="476672"/>
                        <a:ext cx="1984467" cy="259228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605204"/>
              </p:ext>
            </p:extLst>
          </p:nvPr>
        </p:nvGraphicFramePr>
        <p:xfrm>
          <a:off x="3849513" y="476672"/>
          <a:ext cx="2094715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Acrobat Document" r:id="rId5" imgW="5667122" imgH="8019915" progId="AcroExch.Document.7">
                  <p:embed/>
                </p:oleObj>
              </mc:Choice>
              <mc:Fallback>
                <p:oleObj name="Acrobat Document" r:id="rId5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9513" y="476672"/>
                        <a:ext cx="2094715" cy="273630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9488"/>
              </p:ext>
            </p:extLst>
          </p:nvPr>
        </p:nvGraphicFramePr>
        <p:xfrm>
          <a:off x="6969859" y="476672"/>
          <a:ext cx="2039592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Acrobat Document" r:id="rId7" imgW="5667122" imgH="8019915" progId="AcroExch.Document.7">
                  <p:embed/>
                </p:oleObj>
              </mc:Choice>
              <mc:Fallback>
                <p:oleObj name="Acrobat Document" r:id="rId7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69859" y="476672"/>
                        <a:ext cx="2039592" cy="266429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97700"/>
              </p:ext>
            </p:extLst>
          </p:nvPr>
        </p:nvGraphicFramePr>
        <p:xfrm>
          <a:off x="771023" y="3212977"/>
          <a:ext cx="1883574" cy="246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9" imgW="5667122" imgH="8019915" progId="AcroExch.Document.7">
                  <p:embed/>
                </p:oleObj>
              </mc:Choice>
              <mc:Fallback>
                <p:oleObj name="Acrobat Document" r:id="rId9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1023" y="3212977"/>
                        <a:ext cx="1883574" cy="246049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178573"/>
              </p:ext>
            </p:extLst>
          </p:nvPr>
        </p:nvGraphicFramePr>
        <p:xfrm>
          <a:off x="3225443" y="3573017"/>
          <a:ext cx="3240272" cy="2113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11" imgW="8020016" imgH="5667172" progId="AcroExch.Document.7">
                  <p:embed/>
                </p:oleObj>
              </mc:Choice>
              <mc:Fallback>
                <p:oleObj name="Acrobat Document" r:id="rId11" imgW="8020016" imgH="56671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25443" y="3573017"/>
                        <a:ext cx="3240272" cy="211360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8736"/>
              </p:ext>
            </p:extLst>
          </p:nvPr>
        </p:nvGraphicFramePr>
        <p:xfrm>
          <a:off x="7047868" y="3284984"/>
          <a:ext cx="1950217" cy="254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13" imgW="5667122" imgH="8019915" progId="AcroExch.Document.7">
                  <p:embed/>
                </p:oleObj>
              </mc:Choice>
              <mc:Fallback>
                <p:oleObj name="Acrobat Document" r:id="rId13" imgW="5667122" imgH="801991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7868" y="3284984"/>
                        <a:ext cx="1950217" cy="25462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659794" y="646892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- </a:t>
            </a:r>
            <a:r>
              <a:rPr lang="en-US" altLang="ja-JP" sz="1600" dirty="0" smtClean="0">
                <a:latin typeface="+mj-ea"/>
                <a:ea typeface="+mj-ea"/>
              </a:rPr>
              <a:t>61</a:t>
            </a:r>
            <a:r>
              <a:rPr kumimoji="1" lang="en-US" altLang="ja-JP" sz="1600" dirty="0" smtClean="0">
                <a:latin typeface="+mj-ea"/>
                <a:ea typeface="+mj-ea"/>
              </a:rPr>
              <a:t> </a:t>
            </a:r>
            <a:r>
              <a:rPr kumimoji="1" lang="en-US" altLang="ja-JP" sz="1600" dirty="0" smtClean="0">
                <a:latin typeface="+mj-ea"/>
                <a:ea typeface="+mj-ea"/>
              </a:rPr>
              <a:t>-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233" y="5838364"/>
            <a:ext cx="8728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GAP</a:t>
            </a:r>
            <a:r>
              <a:rPr lang="ja-JP" altLang="ja-JP" sz="1200" dirty="0"/>
              <a:t>の取組の中で、注意を促したり、ルールを共有するためには、表示をすることが有効です。</a:t>
            </a:r>
          </a:p>
          <a:p>
            <a:r>
              <a:rPr lang="ja-JP" altLang="en-US" sz="1200" dirty="0"/>
              <a:t>上</a:t>
            </a:r>
            <a:r>
              <a:rPr lang="ja-JP" altLang="ja-JP" sz="1200" dirty="0" smtClean="0"/>
              <a:t>記</a:t>
            </a:r>
            <a:r>
              <a:rPr lang="ja-JP" altLang="ja-JP" sz="1200" dirty="0"/>
              <a:t>の例を参考に、それぞれの生産現場（倉庫や茶工場等）で必要なものを作成しましょう。</a:t>
            </a:r>
          </a:p>
          <a:p>
            <a:r>
              <a:rPr lang="ja-JP" altLang="ja-JP" sz="1200" dirty="0" smtClean="0"/>
              <a:t>なお、表示例</a:t>
            </a:r>
            <a:r>
              <a:rPr lang="ja-JP" altLang="ja-JP" sz="1200" dirty="0"/>
              <a:t>については、公益社団法人京都府茶業会議所等のホームページからダウンロードして活用していただくことが可能です。</a:t>
            </a:r>
          </a:p>
          <a:p>
            <a:r>
              <a:rPr lang="en-US" altLang="ja-JP" sz="1200" dirty="0" smtClean="0"/>
              <a:t>URL</a:t>
            </a:r>
            <a:r>
              <a:rPr lang="ja-JP" altLang="en-US" sz="1200" dirty="0" smtClean="0"/>
              <a:t>・・・　</a:t>
            </a:r>
            <a:r>
              <a:rPr lang="en-US" altLang="ja-JP" sz="1200" u="sng" dirty="0" smtClean="0"/>
              <a:t>http</a:t>
            </a:r>
            <a:r>
              <a:rPr lang="en-US" altLang="ja-JP" sz="1200" u="sng" dirty="0"/>
              <a:t>://</a:t>
            </a:r>
            <a:r>
              <a:rPr lang="en-US" altLang="ja-JP" sz="1200" u="sng" dirty="0" smtClean="0"/>
              <a:t>www.ujicha.or.jp/ujichagap/</a:t>
            </a:r>
            <a:r>
              <a:rPr lang="ja-JP" altLang="ja-JP" sz="1200" dirty="0"/>
              <a:t>　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05252" y="1479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表示</a:t>
            </a:r>
            <a:r>
              <a:rPr kumimoji="1" lang="ja-JP" altLang="en-US" dirty="0" smtClean="0"/>
              <a:t>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69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50483"/>
              </p:ext>
            </p:extLst>
          </p:nvPr>
        </p:nvGraphicFramePr>
        <p:xfrm>
          <a:off x="506506" y="476672"/>
          <a:ext cx="2149839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Acrobat Document" r:id="rId3" imgW="5667122" imgH="8019915" progId="AcroExch.Document.7">
                  <p:embed/>
                </p:oleObj>
              </mc:Choice>
              <mc:Fallback>
                <p:oleObj name="Acrobat Document" r:id="rId3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506" y="476672"/>
                        <a:ext cx="2149839" cy="28083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41166"/>
              </p:ext>
            </p:extLst>
          </p:nvPr>
        </p:nvGraphicFramePr>
        <p:xfrm>
          <a:off x="3470835" y="476672"/>
          <a:ext cx="2184243" cy="285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Acrobat Document" r:id="rId5" imgW="5667122" imgH="8019915" progId="AcroExch.Document.7">
                  <p:embed/>
                </p:oleObj>
              </mc:Choice>
              <mc:Fallback>
                <p:oleObj name="Acrobat Document" r:id="rId5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0835" y="476672"/>
                        <a:ext cx="2184243" cy="28532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0065"/>
              </p:ext>
            </p:extLst>
          </p:nvPr>
        </p:nvGraphicFramePr>
        <p:xfrm>
          <a:off x="6513174" y="476672"/>
          <a:ext cx="2180480" cy="28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Acrobat Document" r:id="rId7" imgW="5667122" imgH="8019915" progId="AcroExch.Document.7">
                  <p:embed/>
                </p:oleObj>
              </mc:Choice>
              <mc:Fallback>
                <p:oleObj name="Acrobat Document" r:id="rId7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13174" y="476672"/>
                        <a:ext cx="2180480" cy="28483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75697"/>
              </p:ext>
            </p:extLst>
          </p:nvPr>
        </p:nvGraphicFramePr>
        <p:xfrm>
          <a:off x="506507" y="3573016"/>
          <a:ext cx="2149839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Acrobat Document" r:id="rId9" imgW="5667122" imgH="8019915" progId="AcroExch.Document.7">
                  <p:embed/>
                </p:oleObj>
              </mc:Choice>
              <mc:Fallback>
                <p:oleObj name="Acrobat Document" r:id="rId9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6507" y="3573016"/>
                        <a:ext cx="2149839" cy="28083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342759"/>
              </p:ext>
            </p:extLst>
          </p:nvPr>
        </p:nvGraphicFramePr>
        <p:xfrm>
          <a:off x="3470836" y="3573016"/>
          <a:ext cx="2204964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Acrobat Document" r:id="rId11" imgW="5667122" imgH="8019915" progId="AcroExch.Document.7">
                  <p:embed/>
                </p:oleObj>
              </mc:Choice>
              <mc:Fallback>
                <p:oleObj name="Acrobat Document" r:id="rId11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0836" y="3573016"/>
                        <a:ext cx="2204964" cy="28803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733354"/>
              </p:ext>
            </p:extLst>
          </p:nvPr>
        </p:nvGraphicFramePr>
        <p:xfrm>
          <a:off x="6513173" y="3573016"/>
          <a:ext cx="2184243" cy="285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13" imgW="5667122" imgH="8019915" progId="AcroExch.Document.7">
                  <p:embed/>
                </p:oleObj>
              </mc:Choice>
              <mc:Fallback>
                <p:oleObj name="Acrobat Document" r:id="rId13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13173" y="3573016"/>
                        <a:ext cx="2184243" cy="285325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8605252" y="1479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表示</a:t>
            </a:r>
            <a:r>
              <a:rPr kumimoji="1" lang="ja-JP" altLang="en-US" dirty="0" smtClean="0"/>
              <a:t>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59794" y="646892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- </a:t>
            </a:r>
            <a:r>
              <a:rPr lang="en-US" altLang="ja-JP" sz="1600" dirty="0" smtClean="0">
                <a:latin typeface="+mj-ea"/>
                <a:ea typeface="+mj-ea"/>
              </a:rPr>
              <a:t>62</a:t>
            </a:r>
            <a:r>
              <a:rPr kumimoji="1" lang="en-US" altLang="ja-JP" sz="1600" dirty="0" smtClean="0">
                <a:latin typeface="+mj-ea"/>
                <a:ea typeface="+mj-ea"/>
              </a:rPr>
              <a:t> </a:t>
            </a:r>
            <a:r>
              <a:rPr kumimoji="1" lang="en-US" altLang="ja-JP" sz="1600" dirty="0" smtClean="0">
                <a:latin typeface="+mj-ea"/>
                <a:ea typeface="+mj-ea"/>
              </a:rPr>
              <a:t>-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3772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049776"/>
              </p:ext>
            </p:extLst>
          </p:nvPr>
        </p:nvGraphicFramePr>
        <p:xfrm>
          <a:off x="740533" y="476672"/>
          <a:ext cx="2180480" cy="284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Acrobat Document" r:id="rId3" imgW="5667122" imgH="8019915" progId="AcroExch.Document.7">
                  <p:embed/>
                </p:oleObj>
              </mc:Choice>
              <mc:Fallback>
                <p:oleObj name="Acrobat Document" r:id="rId3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533" y="476672"/>
                        <a:ext cx="2180480" cy="28483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006262"/>
              </p:ext>
            </p:extLst>
          </p:nvPr>
        </p:nvGraphicFramePr>
        <p:xfrm>
          <a:off x="3704861" y="476673"/>
          <a:ext cx="234026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Acrobat Document" r:id="rId5" imgW="5667122" imgH="8019915" progId="AcroExch.Document.7">
                  <p:embed/>
                </p:oleObj>
              </mc:Choice>
              <mc:Fallback>
                <p:oleObj name="Acrobat Document" r:id="rId5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4861" y="476673"/>
                        <a:ext cx="2340260" cy="295232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26465"/>
              </p:ext>
            </p:extLst>
          </p:nvPr>
        </p:nvGraphicFramePr>
        <p:xfrm>
          <a:off x="6825209" y="476672"/>
          <a:ext cx="2262250" cy="295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Acrobat Document" r:id="rId7" imgW="5667122" imgH="8019915" progId="AcroExch.Document.7">
                  <p:embed/>
                </p:oleObj>
              </mc:Choice>
              <mc:Fallback>
                <p:oleObj name="Acrobat Document" r:id="rId7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25209" y="476672"/>
                        <a:ext cx="2262250" cy="295515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70841"/>
              </p:ext>
            </p:extLst>
          </p:nvPr>
        </p:nvGraphicFramePr>
        <p:xfrm>
          <a:off x="740532" y="3717033"/>
          <a:ext cx="2184243" cy="285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Acrobat Document" r:id="rId9" imgW="5667122" imgH="8019915" progId="AcroExch.Document.7">
                  <p:embed/>
                </p:oleObj>
              </mc:Choice>
              <mc:Fallback>
                <p:oleObj name="Acrobat Document" r:id="rId9" imgW="5667122" imgH="8019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0532" y="3717033"/>
                        <a:ext cx="2184243" cy="285325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197"/>
              </p:ext>
            </p:extLst>
          </p:nvPr>
        </p:nvGraphicFramePr>
        <p:xfrm>
          <a:off x="3314818" y="3861048"/>
          <a:ext cx="3042338" cy="198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Acrobat Document" r:id="rId11" imgW="8020016" imgH="5667172" progId="AcroExch.Document.7">
                  <p:embed/>
                </p:oleObj>
              </mc:Choice>
              <mc:Fallback>
                <p:oleObj name="Acrobat Document" r:id="rId11" imgW="8020016" imgH="56671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4818" y="3861048"/>
                        <a:ext cx="3042338" cy="198449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24781"/>
              </p:ext>
            </p:extLst>
          </p:nvPr>
        </p:nvGraphicFramePr>
        <p:xfrm>
          <a:off x="6591181" y="3861048"/>
          <a:ext cx="2980587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Acrobat Document" r:id="rId13" imgW="8020016" imgH="5667172" progId="AcroExch.Document.7">
                  <p:embed/>
                </p:oleObj>
              </mc:Choice>
              <mc:Fallback>
                <p:oleObj name="Acrobat Document" r:id="rId13" imgW="8020016" imgH="56671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91181" y="3861048"/>
                        <a:ext cx="2980587" cy="194421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8605252" y="14799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表示</a:t>
            </a:r>
            <a:r>
              <a:rPr kumimoji="1" lang="ja-JP" altLang="en-US" dirty="0" smtClean="0"/>
              <a:t>例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59794" y="646892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+mj-ea"/>
                <a:ea typeface="+mj-ea"/>
              </a:rPr>
              <a:t>- </a:t>
            </a:r>
            <a:r>
              <a:rPr kumimoji="1" lang="en-US" altLang="ja-JP" sz="1600" dirty="0" smtClean="0">
                <a:latin typeface="+mj-ea"/>
                <a:ea typeface="+mj-ea"/>
              </a:rPr>
              <a:t>63 </a:t>
            </a:r>
            <a:r>
              <a:rPr kumimoji="1" lang="en-US" altLang="ja-JP" sz="1600" dirty="0" smtClean="0">
                <a:latin typeface="+mj-ea"/>
                <a:ea typeface="+mj-ea"/>
              </a:rPr>
              <a:t>-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03246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232</Words>
  <Application>Microsoft Office PowerPoint</Application>
  <PresentationFormat>A4 210 x 297 mm</PresentationFormat>
  <Paragraphs>85</Paragraphs>
  <Slides>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8" baseType="lpstr">
      <vt:lpstr>Office ​​テーマ</vt:lpstr>
      <vt:lpstr>Acrobat Document</vt:lpstr>
      <vt:lpstr>PowerPoint プレゼンテーション</vt:lpstr>
      <vt:lpstr>来訪される方へ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*</dc:creator>
  <cp:lastModifiedBy>＊</cp:lastModifiedBy>
  <cp:revision>7</cp:revision>
  <dcterms:created xsi:type="dcterms:W3CDTF">2015-02-06T13:52:33Z</dcterms:created>
  <dcterms:modified xsi:type="dcterms:W3CDTF">2017-02-01T10:35:40Z</dcterms:modified>
</cp:coreProperties>
</file>